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82" r:id="rId13"/>
    <p:sldId id="283" r:id="rId14"/>
    <p:sldId id="264" r:id="rId15"/>
    <p:sldId id="273" r:id="rId16"/>
    <p:sldId id="272" r:id="rId17"/>
    <p:sldId id="274" r:id="rId18"/>
    <p:sldId id="267" r:id="rId19"/>
    <p:sldId id="265" r:id="rId20"/>
    <p:sldId id="266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-206" y="86"/>
      </p:cViewPr>
      <p:guideLst>
        <p:guide orient="horz" pos="2118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86119-5327-484F-BFB2-466F66073C1C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3B7A8-D4A0-436B-9AE6-04074A18D42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C1FEE-1EEF-45AF-B894-FC892102E19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E870-9D58-4CC3-BEDF-590C6C62E2B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F0EB-09DF-4252-9C41-65E052E4C73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334-C0C1-4AFD-BDCD-C4476877A60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3DC0-FE7C-4592-BE45-1C930EBD24F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13BD-68AF-4E33-B5A5-7619E748BA8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A5A8-ECE7-48F8-9949-F807AE628DE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5B4D-753E-4F10-9380-58135F86FB1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F3EA-8583-4610-9C1D-8DBDC51A8D8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659E-47E9-47EB-84FC-5B84289E007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02F1-66A4-41A1-BC65-9B9E2623B41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10728-593C-4CB8-9686-D6FFF6E5EFE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3DCA-5527-4CFC-B8CE-44097461DCCB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F38-9FEE-4899-923D-201AB7D68CDF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7461-6516-49C9-8943-58C731B3D64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B748-703A-4721-98DB-5F2B70552C7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8EDB7-85A9-4291-B5A9-3CA33097AB3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914" y="2738027"/>
            <a:ext cx="8915399" cy="1126283"/>
          </a:xfrm>
        </p:spPr>
        <p:txBody>
          <a:bodyPr>
            <a:normAutofit fontScale="95000"/>
          </a:bodyPr>
          <a:lstStyle/>
          <a:p>
            <a:pPr algn="ctr"/>
            <a:r>
              <a:rPr lang="en-US" altLang="en-GB" sz="3200" b="1" dirty="0"/>
              <a:t>Title:</a:t>
            </a:r>
            <a:r>
              <a:rPr lang="en-US" altLang="en-GB" sz="3200" dirty="0"/>
              <a:t> A Hybrid Approach to Detect and Diagnosis of Disease using Machine Learning Model.</a:t>
            </a:r>
            <a:endParaRPr lang="en-IN" sz="3200" dirty="0"/>
          </a:p>
        </p:txBody>
      </p:sp>
      <p:sp>
        <p:nvSpPr>
          <p:cNvPr id="5" name="Rectangle 4"/>
          <p:cNvSpPr/>
          <p:nvPr/>
        </p:nvSpPr>
        <p:spPr>
          <a:xfrm>
            <a:off x="4681821" y="3864842"/>
            <a:ext cx="263271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i="0" u="sng" cap="all" dirty="0">
                <a:effectLst/>
                <a:latin typeface="Roboto"/>
              </a:rPr>
              <a:t>A</a:t>
            </a:r>
            <a:r>
              <a:rPr lang="en-US" altLang="en-GB" b="0" i="0" u="sng" cap="all" dirty="0">
                <a:effectLst/>
                <a:latin typeface="Roboto"/>
              </a:rPr>
              <a:t>uthors name</a:t>
            </a:r>
            <a:r>
              <a:rPr lang="en-GB" b="0" i="0" cap="all" dirty="0">
                <a:effectLst/>
                <a:latin typeface="Roboto"/>
              </a:rPr>
              <a:t> </a:t>
            </a:r>
            <a:endParaRPr lang="en-GB" b="0" i="0" cap="all" dirty="0">
              <a:effectLst/>
              <a:latin typeface="Roboto"/>
            </a:endParaRPr>
          </a:p>
          <a:p>
            <a:pPr algn="ctr"/>
            <a:endParaRPr lang="en-GB" b="0" i="0" cap="all" dirty="0">
              <a:effectLst/>
              <a:latin typeface="Roboto"/>
            </a:endParaRPr>
          </a:p>
          <a:p>
            <a:pPr algn="ctr"/>
            <a:r>
              <a:rPr lang="en-GB" cap="all" dirty="0">
                <a:latin typeface="Roboto"/>
              </a:rPr>
              <a:t>1.</a:t>
            </a:r>
            <a:r>
              <a:rPr lang="en-US" altLang="en-GB" cap="all" dirty="0">
                <a:latin typeface="Roboto"/>
              </a:rPr>
              <a:t> SABARI V E</a:t>
            </a:r>
            <a:endParaRPr lang="en-GB" cap="all" dirty="0">
              <a:latin typeface="Roboto"/>
            </a:endParaRPr>
          </a:p>
          <a:p>
            <a:pPr algn="ctr"/>
            <a:r>
              <a:rPr lang="en-GB" b="0" i="0" cap="all" dirty="0">
                <a:effectLst/>
                <a:latin typeface="Roboto"/>
              </a:rPr>
              <a:t>2.</a:t>
            </a:r>
            <a:r>
              <a:rPr lang="en-US" altLang="en-GB" b="0" i="0" cap="all" dirty="0">
                <a:effectLst/>
                <a:latin typeface="Roboto"/>
              </a:rPr>
              <a:t> Nadiya afsheen</a:t>
            </a:r>
            <a:endParaRPr lang="en-US" altLang="en-GB" b="0" i="0" cap="all" dirty="0">
              <a:effectLst/>
              <a:latin typeface="Roboto"/>
            </a:endParaRPr>
          </a:p>
          <a:p>
            <a:pPr algn="ctr"/>
            <a:r>
              <a:rPr lang="en-US" altLang="en-GB" b="0" i="0" cap="all" dirty="0">
                <a:effectLst/>
                <a:latin typeface="Roboto"/>
              </a:rPr>
              <a:t>3. Gokul</a:t>
            </a:r>
            <a:endParaRPr lang="en-GB" b="0" i="0" cap="all" dirty="0">
              <a:effectLst/>
              <a:latin typeface="Roboto"/>
            </a:endParaRPr>
          </a:p>
          <a:p>
            <a:pPr algn="ctr"/>
            <a:endParaRPr lang="en-GB" b="0" i="0" cap="all" dirty="0">
              <a:effectLst/>
              <a:latin typeface="Roboto"/>
            </a:endParaRPr>
          </a:p>
        </p:txBody>
      </p:sp>
      <p:sp>
        <p:nvSpPr>
          <p:cNvPr id="23" name="Footer Placeholder 3"/>
          <p:cNvSpPr txBox="1"/>
          <p:nvPr/>
        </p:nvSpPr>
        <p:spPr>
          <a:xfrm>
            <a:off x="1929130" y="642620"/>
            <a:ext cx="8303895" cy="930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Dept. of AIML,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AMC </a:t>
            </a:r>
            <a:r>
              <a:rPr lang="en-US" sz="2400" b="1" dirty="0">
                <a:solidFill>
                  <a:schemeClr val="tx1"/>
                </a:solidFill>
              </a:rPr>
              <a:t>Engineering College, Bangalore, Karnataka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6" name="What is a myocardial infarction or heart attack ?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645" y="55245"/>
            <a:ext cx="12037695" cy="665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6" name="Parkinson s disease - an Osmosis Previe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2085" y="0"/>
            <a:ext cx="11834495" cy="672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2443" y="624110"/>
            <a:ext cx="9812170" cy="1280890"/>
          </a:xfrm>
        </p:spPr>
        <p:txBody>
          <a:bodyPr/>
          <a:lstStyle/>
          <a:p>
            <a:pPr algn="ctr"/>
            <a:r>
              <a:rPr lang="en-US" dirty="0" smtClean="0"/>
              <a:t>Results and Discussion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548732" y="2221414"/>
          <a:ext cx="10073775" cy="2992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55"/>
                <a:gridCol w="2014755"/>
                <a:gridCol w="2014755"/>
                <a:gridCol w="2014755"/>
                <a:gridCol w="2014755"/>
              </a:tblGrid>
              <a:tr h="1092829">
                <a:tc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IN" dirty="0"/>
                    </a:p>
                  </a:txBody>
                  <a:tcPr/>
                </a:tc>
              </a:tr>
              <a:tr h="633147">
                <a:tc>
                  <a:txBody>
                    <a:bodyPr/>
                    <a:lstStyle/>
                    <a:p>
                      <a:r>
                        <a:rPr lang="en-IN" dirty="0" smtClean="0"/>
                        <a:t>Diabetes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77.60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77.60</a:t>
                      </a:r>
                      <a:endParaRPr lang="en-IN" dirty="0"/>
                    </a:p>
                  </a:txBody>
                  <a:tcPr/>
                </a:tc>
              </a:tr>
              <a:tr h="633147">
                <a:tc>
                  <a:txBody>
                    <a:bodyPr/>
                    <a:lstStyle/>
                    <a:p>
                      <a:r>
                        <a:rPr lang="en-US" dirty="0" smtClean="0"/>
                        <a:t>Heart Disease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83.84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83.84</a:t>
                      </a:r>
                      <a:endParaRPr lang="en-IN" dirty="0"/>
                    </a:p>
                  </a:txBody>
                  <a:tcPr/>
                </a:tc>
              </a:tr>
              <a:tr h="633147">
                <a:tc>
                  <a:txBody>
                    <a:bodyPr/>
                    <a:lstStyle/>
                    <a:p>
                      <a:r>
                        <a:rPr lang="en-US" dirty="0" smtClean="0"/>
                        <a:t>Parkinson’s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84.63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87.17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87.17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7" name="Picture 6" descr="Screenshot 2024-07-23 at 9.57.42 PM"/>
          <p:cNvPicPr>
            <a:picLocks noChangeAspect="1"/>
          </p:cNvPicPr>
          <p:nvPr/>
        </p:nvPicPr>
        <p:blipFill>
          <a:blip r:embed="rId1"/>
          <a:srcRect t="9124"/>
          <a:stretch>
            <a:fillRect/>
          </a:stretch>
        </p:blipFill>
        <p:spPr>
          <a:xfrm>
            <a:off x="1673860" y="1443990"/>
            <a:ext cx="10119360" cy="5189855"/>
          </a:xfrm>
          <a:prstGeom prst="rect">
            <a:avLst/>
          </a:prstGeom>
        </p:spPr>
      </p:pic>
      <p:pic>
        <p:nvPicPr>
          <p:cNvPr id="9" name="Picture 8" descr="30738medtec-futuristic-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4456430"/>
            <a:ext cx="2081530" cy="126936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30705" y="495935"/>
            <a:ext cx="8911590" cy="657225"/>
          </a:xfrm>
        </p:spPr>
        <p:txBody>
          <a:bodyPr/>
          <a:p>
            <a:pPr algn="ctr"/>
            <a:r>
              <a:rPr lang="en-US" altLang="en-IN" dirty="0"/>
              <a:t>Diabetes Prediction</a:t>
            </a:r>
            <a:endParaRPr lang="en-US" alt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7" name="Picture 6" descr="Screenshot 2024-07-23 at 9.57.09 PM"/>
          <p:cNvPicPr>
            <a:picLocks noChangeAspect="1"/>
          </p:cNvPicPr>
          <p:nvPr/>
        </p:nvPicPr>
        <p:blipFill>
          <a:blip r:embed="rId1"/>
          <a:srcRect t="8602"/>
          <a:stretch>
            <a:fillRect/>
          </a:stretch>
        </p:blipFill>
        <p:spPr>
          <a:xfrm>
            <a:off x="1627505" y="1153160"/>
            <a:ext cx="9733280" cy="4782185"/>
          </a:xfrm>
          <a:prstGeom prst="rect">
            <a:avLst/>
          </a:prstGeom>
        </p:spPr>
      </p:pic>
      <p:pic>
        <p:nvPicPr>
          <p:cNvPr id="6" name="Picture 5" descr="17121377524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3904615"/>
            <a:ext cx="2065020" cy="135445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30705" y="330200"/>
            <a:ext cx="8911590" cy="823595"/>
          </a:xfrm>
        </p:spPr>
        <p:txBody>
          <a:bodyPr/>
          <a:lstStyle/>
          <a:p>
            <a:pPr algn="ctr"/>
            <a:r>
              <a:rPr lang="en-US" altLang="en-IN" dirty="0"/>
              <a:t>Heart Disease Prediction</a:t>
            </a:r>
            <a:endParaRPr lang="en-US" alt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7" name="Picture 6" descr="Screenshot 2024-07-23 at 9.53.36 PM"/>
          <p:cNvPicPr>
            <a:picLocks noChangeAspect="1"/>
          </p:cNvPicPr>
          <p:nvPr/>
        </p:nvPicPr>
        <p:blipFill>
          <a:blip r:embed="rId1"/>
          <a:srcRect t="8787"/>
          <a:stretch>
            <a:fillRect/>
          </a:stretch>
        </p:blipFill>
        <p:spPr>
          <a:xfrm>
            <a:off x="1907540" y="1519555"/>
            <a:ext cx="9550400" cy="4464685"/>
          </a:xfrm>
          <a:prstGeom prst="rect">
            <a:avLst/>
          </a:prstGeom>
        </p:spPr>
      </p:pic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95" y="3924935"/>
            <a:ext cx="1965325" cy="13081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30705" y="495935"/>
            <a:ext cx="8911590" cy="1024255"/>
          </a:xfrm>
        </p:spPr>
        <p:txBody>
          <a:bodyPr/>
          <a:lstStyle/>
          <a:p>
            <a:pPr algn="ctr"/>
            <a:r>
              <a:rPr lang="en-US" altLang="en-IN" dirty="0"/>
              <a:t>Parkinson’s Disease prediction</a:t>
            </a:r>
            <a:endParaRPr lang="en-US" alt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063" y="624110"/>
            <a:ext cx="9194549" cy="1280890"/>
          </a:xfrm>
        </p:spPr>
        <p:txBody>
          <a:bodyPr/>
          <a:lstStyle/>
          <a:p>
            <a:pPr algn="ctr"/>
            <a:r>
              <a:rPr lang="en-US" dirty="0" smtClean="0"/>
              <a:t>Result and Discussion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770" y="2133600"/>
            <a:ext cx="10042525" cy="3144520"/>
          </a:xfrm>
        </p:spPr>
        <p:txBody>
          <a:bodyPr>
            <a:normAutofit fontScale="725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Accuracy Comparison</a:t>
            </a:r>
            <a:r>
              <a:rPr lang="en-US" dirty="0"/>
              <a:t>: Presented the accuracy of different algorithms (Logistic Regression, SVM, KNN) for each disease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Diabetes </a:t>
            </a:r>
            <a:r>
              <a:rPr lang="en-US" b="1" dirty="0"/>
              <a:t>Prediction Results</a:t>
            </a:r>
            <a:r>
              <a:rPr lang="en-US" dirty="0"/>
              <a:t>: Achieved an accuracy of 77.6% with Logistic Regression, which outperformed SVM and KNN for this dataset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Heart </a:t>
            </a:r>
            <a:r>
              <a:rPr lang="en-US" b="1" dirty="0"/>
              <a:t>Disease Prediction Results</a:t>
            </a:r>
            <a:r>
              <a:rPr lang="en-US" dirty="0"/>
              <a:t>: Achieved an accuracy of 83.84% using Logistic Regression, with SVM following closely behind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Parkinson’s </a:t>
            </a:r>
            <a:r>
              <a:rPr lang="en-US" b="1" dirty="0"/>
              <a:t>Disease Prediction Results</a:t>
            </a:r>
            <a:r>
              <a:rPr lang="en-US" dirty="0"/>
              <a:t>: Achieved an accuracy of 87.17% using SVM, making it the best model for this disease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Discussion </a:t>
            </a:r>
            <a:r>
              <a:rPr lang="en-US" b="1" dirty="0"/>
              <a:t>on Accuracy</a:t>
            </a:r>
            <a:r>
              <a:rPr lang="en-US" dirty="0"/>
              <a:t>: Discussed the range of accuracy (70%-85%) and how model optimization improved these results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Challenges </a:t>
            </a:r>
            <a:r>
              <a:rPr lang="en-US" b="1" dirty="0"/>
              <a:t>in Data Quality</a:t>
            </a:r>
            <a:r>
              <a:rPr lang="en-US" dirty="0"/>
              <a:t>: Faced issues like missing values and inconsistent data, which were addressed through data cleaning techniques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Limitations </a:t>
            </a:r>
            <a:r>
              <a:rPr lang="en-US" b="1" dirty="0"/>
              <a:t>and Areas for Improvement</a:t>
            </a:r>
            <a:r>
              <a:rPr lang="en-US" dirty="0"/>
              <a:t>: Limitations in model generalizability, the need for larger datasets, and potential biases in patient data.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400" y="620768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968" y="2149642"/>
            <a:ext cx="9352548" cy="377762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Importance of Early Disease Detection</a:t>
            </a:r>
            <a:r>
              <a:rPr lang="en-US" dirty="0"/>
              <a:t>: Emphasized the critical role that early diagnosis plays in improving patient outcomes and preventing disease progression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Success </a:t>
            </a:r>
            <a:r>
              <a:rPr lang="en-US" b="1" dirty="0"/>
              <a:t>of Machine Learning Models</a:t>
            </a:r>
            <a:r>
              <a:rPr lang="en-US" dirty="0"/>
              <a:t>: Discussed the success of ML models in predicting multiple diseases, achieving high accuracy rates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Impact </a:t>
            </a:r>
            <a:r>
              <a:rPr lang="en-US" b="1" dirty="0"/>
              <a:t>on Patient Care</a:t>
            </a:r>
            <a:r>
              <a:rPr lang="en-US" dirty="0"/>
              <a:t>: ML models provides real-time predictions, enabling doctors to take timely action, thus improving patient outcomes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Technology’s </a:t>
            </a:r>
            <a:r>
              <a:rPr lang="en-US" b="1" dirty="0"/>
              <a:t>Role in Healthcare</a:t>
            </a:r>
            <a:r>
              <a:rPr lang="en-US" dirty="0"/>
              <a:t>: ML and AI are transforming how we approach disease detection, allowing for more personalized, data-driven decisions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Future </a:t>
            </a:r>
            <a:r>
              <a:rPr lang="en-US" b="1" dirty="0"/>
              <a:t>Potential</a:t>
            </a:r>
            <a:r>
              <a:rPr lang="en-US" dirty="0"/>
              <a:t>: The use of AI and ML in healthcare has the potential to revolutionize chronic disease management by providing more efficient and accurate diagnosis tools.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830" y="640152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863" y="2181726"/>
            <a:ext cx="9515391" cy="3777622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Enhancing Model Interpretability</a:t>
            </a:r>
            <a:r>
              <a:rPr lang="en-US" dirty="0"/>
              <a:t>: Focusing on making machine learning models more interpretable for clinicians, helping them understand the reasoning behind predictions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Expanding </a:t>
            </a:r>
            <a:r>
              <a:rPr lang="en-US" b="1" dirty="0"/>
              <a:t>the Dataset</a:t>
            </a:r>
            <a:r>
              <a:rPr lang="en-US" dirty="0"/>
              <a:t>: Incorporating a larger and more diverse dataset to improve the robustness and generalizability of the model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Integrating </a:t>
            </a:r>
            <a:r>
              <a:rPr lang="en-US" b="1" dirty="0"/>
              <a:t>Real-Time </a:t>
            </a:r>
            <a:r>
              <a:rPr lang="en-US" b="1" dirty="0" smtClean="0"/>
              <a:t>Data</a:t>
            </a:r>
            <a:r>
              <a:rPr lang="en-US" dirty="0" smtClean="0"/>
              <a:t>: Currently working on by Integrating </a:t>
            </a:r>
            <a:r>
              <a:rPr lang="en-US" dirty="0"/>
              <a:t>more diseases into the system to provide access to all disease predictions </a:t>
            </a:r>
            <a:r>
              <a:rPr lang="en-US" dirty="0" smtClean="0"/>
              <a:t>at </a:t>
            </a:r>
            <a:r>
              <a:rPr lang="en-US" dirty="0"/>
              <a:t>one place</a:t>
            </a:r>
            <a:r>
              <a:rPr lang="en-US" dirty="0" smtClean="0"/>
              <a:t>.</a:t>
            </a:r>
            <a:r>
              <a:rPr lang="en-IN" dirty="0" smtClean="0"/>
              <a:t> </a:t>
            </a:r>
            <a:r>
              <a:rPr lang="en-IN" dirty="0" err="1" smtClean="0"/>
              <a:t>Eg</a:t>
            </a:r>
            <a:r>
              <a:rPr lang="en-IN" dirty="0"/>
              <a:t> </a:t>
            </a:r>
            <a:r>
              <a:rPr lang="en-IN" dirty="0" smtClean="0"/>
              <a:t>Kidney disease, Cancers, Respiratory disease.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320" y="586645"/>
            <a:ext cx="8911687" cy="1280890"/>
          </a:xfrm>
        </p:spPr>
        <p:txBody>
          <a:bodyPr/>
          <a:p>
            <a:pPr algn="ctr"/>
            <a:r>
              <a:rPr lang="en-US"/>
              <a:t>Acknowledgement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620" y="2133600"/>
            <a:ext cx="9845675" cy="3777615"/>
          </a:xfrm>
        </p:spPr>
        <p:txBody>
          <a:bodyPr/>
          <a:p>
            <a:pPr>
              <a:buFont typeface="Arial" panose="020B0604020202090204" pitchFamily="34" charset="0"/>
              <a:buChar char="•"/>
            </a:pPr>
            <a:r>
              <a:rPr lang="en-US"/>
              <a:t>I would like to express my gratitude to AMC Engineering College for providing the academic framework and resources needed to conduct this research.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My special thanks to our professors and mentors who guided us throughout the project with their valuable insights and suggestions.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I Acknowledge the contribution of the Indian Council of Medical Research (ICMR) and other health organizations for providing the necessary datasets.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Thanks to my colleagues and peers for their constructive feedback and suggestions, which played a vital role in shaping this project.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Finally, heartfelt thanks to our families for their unwavering support and encouragement throughout this research journey.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279" y="1193662"/>
            <a:ext cx="9853075" cy="1280890"/>
          </a:xfrm>
        </p:spPr>
        <p:txBody>
          <a:bodyPr/>
          <a:lstStyle/>
          <a:p>
            <a:r>
              <a:rPr lang="en-GB" dirty="0"/>
              <a:t>TABLE OF CONTENTS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r>
            <a:r>
              <a:rPr lang="en-IN" b="1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nd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23</a:t>
            </a:r>
            <a:r>
              <a:rPr lang="en-IN" b="1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rd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Oct 2024</a:t>
            </a:r>
            <a:r>
              <a:rPr lang="en-I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lang="en-GB" b="1" cap="all" dirty="0">
                <a:solidFill>
                  <a:schemeClr val="tx1"/>
                </a:solidFill>
                <a:latin typeface="Times" panose="02020603060405020304" pitchFamily="18" charset="0"/>
              </a:rPr>
              <a:t>3</a:t>
            </a:r>
            <a:r>
              <a:rPr lang="en-GB" b="1" cap="all" baseline="30000" dirty="0">
                <a:solidFill>
                  <a:schemeClr val="tx1"/>
                </a:solidFill>
                <a:latin typeface="Times" panose="02020603060405020304" pitchFamily="18" charset="0"/>
              </a:rPr>
              <a:t>rd</a:t>
            </a:r>
            <a:r>
              <a:rPr lang="en-GB" b="1" dirty="0">
                <a:solidFill>
                  <a:schemeClr val="tx1"/>
                </a:solidFill>
              </a:rPr>
              <a:t> International Conference on Optimization Techniques in the Field of Engineering  </a:t>
            </a:r>
            <a:r>
              <a:rPr lang="en-GB" sz="1100" b="1" dirty="0">
                <a:solidFill>
                  <a:schemeClr val="tx1"/>
                </a:solidFill>
              </a:rPr>
              <a:t>ICOFE-2024   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133308" y="2101843"/>
            <a:ext cx="7242704" cy="313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Introduction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Problem Statement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Literature Review/Related Work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Research 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System Architecture/Design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Experimental Setup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Results and Discussion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Conclusion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Future Work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Acknowledgments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References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945" y="627920"/>
            <a:ext cx="8911687" cy="1280890"/>
          </a:xfrm>
        </p:spPr>
        <p:txBody>
          <a:bodyPr/>
          <a:p>
            <a:pPr algn="ctr"/>
            <a:r>
              <a:rPr lang="en-US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095" y="2133600"/>
            <a:ext cx="9982200" cy="377761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/>
              <a:t>1. Arumugam, K., Naved, M., Shinde, P.P., Leiva-Chauca, O., Huaman-Osorio,A. and Gonzales-Yanac, T., 2023. Multiple disease prediction using Machine Learning algorithms. Materials Today: Proceedings, 80, pp.3682-3685.</a:t>
            </a:r>
            <a:endParaRPr lang="en-US"/>
          </a:p>
          <a:p>
            <a:pPr marL="0" indent="0">
              <a:buNone/>
            </a:pPr>
            <a:r>
              <a:rPr lang="en-US"/>
              <a:t>2. Harimoorthy, K. and Thangavelu, M., 2021. Retracted article: Multi_x0002_diseaseprediction model using improved SVM-radial bias technique in healthcaremonitoring system. Journal of Ambient Intelligence and Humanized Computing, 12(3), pp.3715-3723.</a:t>
            </a:r>
            <a:endParaRPr lang="en-US"/>
          </a:p>
          <a:p>
            <a:pPr marL="0" indent="0">
              <a:buNone/>
            </a:pPr>
            <a:r>
              <a:rPr lang="en-US"/>
              <a:t>3. Xie, S., Yu, Z. and Lv, Z., 2021. Multi-disease prediction based on deeplearning: a survey. Computer Modeling in Engineering &amp; Sciences, 128(2),pp.489-522.</a:t>
            </a:r>
            <a:endParaRPr lang="en-US"/>
          </a:p>
          <a:p>
            <a:pPr marL="0" indent="0">
              <a:buNone/>
            </a:pPr>
            <a:r>
              <a:rPr lang="en-US"/>
              <a:t>4. Men, L., Ilk, N., Tang, X. and Liu, Y., 2021. Multi-disease prediction usingLSTM recurrent neural networks. Expert Systems with Applications, 177,p.114905.</a:t>
            </a:r>
            <a:endParaRPr lang="en-US"/>
          </a:p>
          <a:p>
            <a:pPr marL="0" indent="0">
              <a:buNone/>
            </a:pPr>
            <a:r>
              <a:rPr lang="en-US"/>
              <a:t>5. Yang Q, Khoury MJ, Botto L, Friedman JM, Flanders WD. Improving the prediction of complex diseases by testing for multiple disease-susceptibility genes.The American Journal of Human Genetics. 2003 Mar 1;72(3):636-49.</a:t>
            </a:r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500" y="624110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25" y="2131695"/>
            <a:ext cx="9746615" cy="3777615"/>
          </a:xfrm>
        </p:spPr>
        <p:txBody>
          <a:bodyPr>
            <a:normAutofit fontScale="90000" lnSpcReduction="10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/>
              <a:t>Health Impact of Chronic Diseases:</a:t>
            </a:r>
            <a:r>
              <a:rPr lang="en-US"/>
              <a:t> Chronic conditions like diabetes, heart disease, and Parkinson's significantly affect individuals' daily lives and the healthcare system at large. Addressing these diseases through early diagnosis is crucial.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 b="1"/>
              <a:t>Significance of Early Detection:</a:t>
            </a:r>
            <a:r>
              <a:rPr lang="en-US"/>
              <a:t> Timely identification and accurate prediction of these diseases can greatly improve health outcomes, reducing long-term complications and healthcare costs.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 b="1"/>
              <a:t>Emergence of Machine Learning (ML):</a:t>
            </a:r>
            <a:r>
              <a:rPr lang="en-US"/>
              <a:t> Machine learning has become a powerful tool in the healthcare industry, capable of analyzing vast datasets to find patterns that can predict the onset of diseases.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 b="1"/>
              <a:t>Scope of the Research:</a:t>
            </a:r>
            <a:r>
              <a:rPr lang="en-US"/>
              <a:t> This study applies ML techniques to predict three specific diseases: diabetes, heart disease, and Parkinson’s disease. By leveraging data, we aim to increase the accuracy of early detection.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 b="1"/>
              <a:t>User-Friendly Solution:</a:t>
            </a:r>
            <a:r>
              <a:rPr lang="en-US"/>
              <a:t> Our goal is to create a web application that allows patients to input their health metrics and obtain a disease prediction with minimal effort, providing users with a simplified and efficient experience.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203" y="624110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Proble</a:t>
            </a:r>
            <a:r>
              <a:rPr lang="en-US" dirty="0" smtClean="0"/>
              <a:t>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495" y="2131695"/>
            <a:ext cx="10274300" cy="3777615"/>
          </a:xfrm>
        </p:spPr>
        <p:txBody>
          <a:bodyPr>
            <a:normAutofit fontScale="90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Challenge of Predicting Multiple Diseases: </a:t>
            </a:r>
            <a:r>
              <a:rPr lang="en-US" dirty="0"/>
              <a:t>Predicting diseases like diabetes, heart disease, and Parkinson’s from a single input system is a complex task due to differing symptoms, health data, and disease progressions.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Importance of Early Diagnosis: </a:t>
            </a:r>
            <a:r>
              <a:rPr lang="en-US" dirty="0"/>
              <a:t>Early detection is essential in mitigating the risks associated with chronic diseases. Delay in diagnosis can lead to more severe health outcomes.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Current Diagnostic Limitations: </a:t>
            </a:r>
            <a:r>
              <a:rPr lang="en-US" dirty="0"/>
              <a:t>Current medical diagnostic methods are not only time-consuming but often only focus on one disease at a time, rather than allowing multi-disease detection.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Need for a Unified Solution</a:t>
            </a:r>
            <a:r>
              <a:rPr lang="en-US" dirty="0"/>
              <a:t>: There is a need for an integrated solution that can predict multiple diseases simultaneously, providing patients with a comprehensive view of their health.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Web Application as a Solution: </a:t>
            </a:r>
            <a:r>
              <a:rPr lang="en-US" dirty="0"/>
              <a:t>Our solution aims to combine various machine learning algorithms to offer early and accurate disease prediction through an easy-to-use web interface, making healthcare more accessible.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156" y="608068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Literature Review/Related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16" y="2133600"/>
            <a:ext cx="10012696" cy="377762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Existing Research on Disease Prediction Using ML</a:t>
            </a:r>
            <a:r>
              <a:rPr lang="en-US" dirty="0"/>
              <a:t>: Overview of studies that have applied machine learning to healthcare, especially for diabetes, heart disease, and Parkinson’s disease. Highlight some key results, such as improvements in accuracy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Comparison </a:t>
            </a:r>
            <a:r>
              <a:rPr lang="en-US" b="1" dirty="0"/>
              <a:t>of Machine Learning Algorithms</a:t>
            </a:r>
            <a:r>
              <a:rPr lang="en-US" dirty="0"/>
              <a:t>: Explain the benefits and limitations of various models like Logistic Regression, SVM, Artificial Neural Networks (ANN), and Decision Trees for disease prediction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Hybrid </a:t>
            </a:r>
            <a:r>
              <a:rPr lang="en-US" b="1" dirty="0"/>
              <a:t>Approaches for Enhanced Prediction</a:t>
            </a:r>
            <a:r>
              <a:rPr lang="en-US" dirty="0"/>
              <a:t>: Some studies have used combinations of models to improve accuracy. Discuss how these approaches work and their effectiveness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Success </a:t>
            </a:r>
            <a:r>
              <a:rPr lang="en-US" b="1" dirty="0"/>
              <a:t>Rates in Existing Research</a:t>
            </a:r>
            <a:r>
              <a:rPr lang="en-US" dirty="0"/>
              <a:t>: Present data on the accuracy rates achieved in previous research for each </a:t>
            </a:r>
            <a:r>
              <a:rPr lang="en-US" dirty="0" smtClean="0"/>
              <a:t>disease. Example</a:t>
            </a:r>
            <a:r>
              <a:rPr lang="en-US" dirty="0"/>
              <a:t>: SVM has shown 87% accuracy for Parkinson’s prediction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ICMR </a:t>
            </a:r>
            <a:r>
              <a:rPr lang="en-US" b="1" dirty="0"/>
              <a:t>Dataset Usage</a:t>
            </a:r>
            <a:r>
              <a:rPr lang="en-US" dirty="0"/>
              <a:t>: Highlight research that has used large-scale datasets like ICMR (Indian Council for Medical Research) to improve disease detection models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Improvements </a:t>
            </a:r>
            <a:r>
              <a:rPr lang="en-US" b="1" dirty="0"/>
              <a:t>in Early Detection</a:t>
            </a:r>
            <a:r>
              <a:rPr lang="en-US" dirty="0"/>
              <a:t>: Recent research has shown that using machine learning significantly improves early disease detection compared to traditional methods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Limitations </a:t>
            </a:r>
            <a:r>
              <a:rPr lang="en-US" b="1" dirty="0"/>
              <a:t>of Current Models</a:t>
            </a:r>
            <a:r>
              <a:rPr lang="en-US" dirty="0"/>
              <a:t>: Discuss the shortcomings of existing machine learning models, such as overfitting or limited generalizability, and the need for further validation.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20" y="543900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Research 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474" y="2149642"/>
            <a:ext cx="10317496" cy="377762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Data Collection</a:t>
            </a:r>
            <a:r>
              <a:rPr lang="en-US" dirty="0"/>
              <a:t>: Collected data from reliable sources like ICMR and public health databases, ensuring a wide variety of features such as demographic, clinical, and lifestyle data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Data </a:t>
            </a:r>
            <a:r>
              <a:rPr lang="en-US" b="1" dirty="0"/>
              <a:t>Preprocessing</a:t>
            </a:r>
            <a:r>
              <a:rPr lang="en-US" dirty="0"/>
              <a:t>: Steps taken to clean the data, such as handling missing values, removing outliers, and standardizing data for better model performance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Feature </a:t>
            </a:r>
            <a:r>
              <a:rPr lang="en-US" b="1" dirty="0"/>
              <a:t>Engineering</a:t>
            </a:r>
            <a:r>
              <a:rPr lang="en-US" dirty="0"/>
              <a:t>: Selected important features (e.g., glucose levels for diabetes, heart rate for heart disease) and created new ones based on domain knowledge to improve prediction </a:t>
            </a:r>
            <a:r>
              <a:rPr lang="en-US" dirty="0" smtClean="0"/>
              <a:t>accuracy. Model</a:t>
            </a:r>
            <a:r>
              <a:rPr lang="en-US" b="1" dirty="0" smtClean="0"/>
              <a:t> </a:t>
            </a:r>
            <a:endParaRPr lang="en-US" b="1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Selection</a:t>
            </a:r>
            <a:r>
              <a:rPr lang="en-US" dirty="0"/>
              <a:t>: Choosed machine learning models like Logistic Regression, SVM, Decision Trees, and Neural Networks based on their suitability for specific diseases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Model </a:t>
            </a:r>
            <a:r>
              <a:rPr lang="en-US" b="1" dirty="0"/>
              <a:t>Training</a:t>
            </a:r>
            <a:r>
              <a:rPr lang="en-US" dirty="0"/>
              <a:t>: Trained models using 80% of the dataset, ensuring the model learns to recognize patterns while avoiding overfitting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Model </a:t>
            </a:r>
            <a:r>
              <a:rPr lang="en-US" b="1" dirty="0"/>
              <a:t>Evaluation</a:t>
            </a:r>
            <a:r>
              <a:rPr lang="en-US" dirty="0"/>
              <a:t>: Evaluated models based on accuracy, precision, recall, F1-score, and AUC-ROC to determine the best-performing algorithm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Web </a:t>
            </a:r>
            <a:r>
              <a:rPr lang="en-US" b="1" dirty="0"/>
              <a:t>Application Development</a:t>
            </a:r>
            <a:r>
              <a:rPr lang="en-US" dirty="0"/>
              <a:t>: Used </a:t>
            </a:r>
            <a:r>
              <a:rPr lang="en-US" dirty="0" err="1"/>
              <a:t>Streamlit</a:t>
            </a:r>
            <a:r>
              <a:rPr lang="en-US" dirty="0"/>
              <a:t> to create a user-friendly web interface where patients or healthcare providers can input data to get predictions on multiple diseases.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260" y="624205"/>
            <a:ext cx="9328150" cy="1280795"/>
          </a:xfrm>
        </p:spPr>
        <p:txBody>
          <a:bodyPr/>
          <a:lstStyle/>
          <a:p>
            <a:pPr algn="ctr"/>
            <a:r>
              <a:rPr lang="en-US" altLang="en-IN"/>
              <a:t>System Architecture/Design</a:t>
            </a:r>
            <a:endParaRPr lang="en-US" alt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6" name="Picture 5" descr="Blank board"/>
          <p:cNvPicPr>
            <a:picLocks noChangeAspect="1"/>
          </p:cNvPicPr>
          <p:nvPr/>
        </p:nvPicPr>
        <p:blipFill>
          <a:blip r:embed="rId1"/>
          <a:srcRect l="1141" t="6324" r="1127" b="1639"/>
          <a:stretch>
            <a:fillRect/>
          </a:stretch>
        </p:blipFill>
        <p:spPr>
          <a:xfrm>
            <a:off x="1699260" y="2054860"/>
            <a:ext cx="6290945" cy="4080510"/>
          </a:xfrm>
          <a:prstGeom prst="rect">
            <a:avLst/>
          </a:prstGeom>
        </p:spPr>
      </p:pic>
      <p:pic>
        <p:nvPicPr>
          <p:cNvPr id="7" name="Picture 6" descr="Blank board-2"/>
          <p:cNvPicPr>
            <a:picLocks noChangeAspect="1"/>
          </p:cNvPicPr>
          <p:nvPr/>
        </p:nvPicPr>
        <p:blipFill>
          <a:blip r:embed="rId2"/>
          <a:srcRect l="1443" t="3250" r="1597"/>
          <a:stretch>
            <a:fillRect/>
          </a:stretch>
        </p:blipFill>
        <p:spPr>
          <a:xfrm>
            <a:off x="8563610" y="2055495"/>
            <a:ext cx="2463800" cy="407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925" y="495773"/>
            <a:ext cx="8911687" cy="1280890"/>
          </a:xfrm>
        </p:spPr>
        <p:txBody>
          <a:bodyPr/>
          <a:lstStyle/>
          <a:p>
            <a:pPr algn="ctr"/>
            <a:r>
              <a:rPr lang="en-US" dirty="0" smtClean="0"/>
              <a:t>Experimental Setup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47" y="2133600"/>
            <a:ext cx="10076865" cy="3777622"/>
          </a:xfrm>
        </p:spPr>
        <p:txBody>
          <a:bodyPr>
            <a:normAutofit fontScale="85000"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en-US" b="1" dirty="0"/>
              <a:t>Dataset Description</a:t>
            </a:r>
            <a:r>
              <a:rPr lang="en-US" dirty="0"/>
              <a:t>: Overview of the datasets used (ICMR, public health databases), including the number of samples, types of features (demographics, medical history), and diseases covered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Model </a:t>
            </a:r>
            <a:r>
              <a:rPr lang="en-US" b="1" dirty="0"/>
              <a:t>Training Process</a:t>
            </a:r>
            <a:r>
              <a:rPr lang="en-US" dirty="0"/>
              <a:t>: Trained models like Logistic Regression and SVM using 80% of the data, optimized </a:t>
            </a:r>
            <a:r>
              <a:rPr lang="en-US" dirty="0" smtClean="0"/>
              <a:t>hyper parameters </a:t>
            </a:r>
            <a:r>
              <a:rPr lang="en-US" dirty="0"/>
              <a:t>using Random Search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Performance </a:t>
            </a:r>
            <a:r>
              <a:rPr lang="en-US" b="1" dirty="0"/>
              <a:t>Evaluation</a:t>
            </a:r>
            <a:r>
              <a:rPr lang="en-US" dirty="0"/>
              <a:t>: Evaluated models based on accuracy, precision, recall, F1-score, and ROC-AUC to determine the best model for each disease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Diabetes </a:t>
            </a:r>
            <a:r>
              <a:rPr lang="en-US" b="1" dirty="0"/>
              <a:t>Prediction</a:t>
            </a:r>
            <a:r>
              <a:rPr lang="en-US" dirty="0"/>
              <a:t>: Trained Logistic Regression on the diabetes dataset, achieving an accuracy of 77.6</a:t>
            </a:r>
            <a:r>
              <a:rPr lang="en-US" dirty="0" smtClean="0"/>
              <a:t>%.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Heart </a:t>
            </a:r>
            <a:r>
              <a:rPr lang="en-US" b="1" dirty="0"/>
              <a:t>Disease Prediction</a:t>
            </a:r>
            <a:r>
              <a:rPr lang="en-US" dirty="0"/>
              <a:t>: Used Logistic Regression and SVM, achieving an accuracy of 83.84% for heart disease prediction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Parkinson’s </a:t>
            </a:r>
            <a:r>
              <a:rPr lang="en-US" b="1" dirty="0"/>
              <a:t>Disease Prediction</a:t>
            </a:r>
            <a:r>
              <a:rPr lang="en-US" dirty="0"/>
              <a:t>: Trained SVM and Decision Trees, achieving the highest accuracy of 87.17</a:t>
            </a:r>
            <a:r>
              <a:rPr lang="en-US" dirty="0" smtClean="0"/>
              <a:t>%.</a:t>
            </a:r>
            <a:endParaRPr lang="en-US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US" b="1" dirty="0" smtClean="0"/>
              <a:t>Testing </a:t>
            </a:r>
            <a:r>
              <a:rPr lang="en-US" b="1" dirty="0"/>
              <a:t>and Validation</a:t>
            </a:r>
            <a:r>
              <a:rPr lang="en-US" dirty="0"/>
              <a:t>: Split the dataset into training and testing sets to ensure that the model can generalize well to unseen data.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/>
              <a:t>22ndAnd 23rd Oct 2024            3rd International Conference on Optimization Techniques in the Field of Engineering  ICOFE-2024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6" name="What is diabetes? [Spoken in English]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525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12628</Words>
  <Application>WPS Presentation</Application>
  <PresentationFormat>Custom</PresentationFormat>
  <Paragraphs>242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SimSun</vt:lpstr>
      <vt:lpstr>Wingdings</vt:lpstr>
      <vt:lpstr>Wingdings 3</vt:lpstr>
      <vt:lpstr>Arial</vt:lpstr>
      <vt:lpstr>Times</vt:lpstr>
      <vt:lpstr>Times New Roman</vt:lpstr>
      <vt:lpstr>Roboto</vt:lpstr>
      <vt:lpstr>Century Gothic</vt:lpstr>
      <vt:lpstr>苹方-简</vt:lpstr>
      <vt:lpstr>Thonburi</vt:lpstr>
      <vt:lpstr>Microsoft YaHei</vt:lpstr>
      <vt:lpstr>汉仪旗黑</vt:lpstr>
      <vt:lpstr>Arial Unicode MS</vt:lpstr>
      <vt:lpstr>Calibri</vt:lpstr>
      <vt:lpstr>Helvetica Neue</vt:lpstr>
      <vt:lpstr>Wisp</vt:lpstr>
      <vt:lpstr>3rd International Conference on Optimization Techniques in the Field of Engineering (ICOFE-2024)  </vt:lpstr>
      <vt:lpstr>TABLE OF CONTENTS </vt:lpstr>
      <vt:lpstr>Introduction </vt:lpstr>
      <vt:lpstr>Problem Statement</vt:lpstr>
      <vt:lpstr>Literature Review/Related Work</vt:lpstr>
      <vt:lpstr>Research Methodology</vt:lpstr>
      <vt:lpstr>System Architecture/Design</vt:lpstr>
      <vt:lpstr>Experimental Setup</vt:lpstr>
      <vt:lpstr>PowerPoint 演示文稿</vt:lpstr>
      <vt:lpstr>PowerPoint 演示文稿</vt:lpstr>
      <vt:lpstr>PowerPoint 演示文稿</vt:lpstr>
      <vt:lpstr>Results and Discussion</vt:lpstr>
      <vt:lpstr>Diabetes Prediction</vt:lpstr>
      <vt:lpstr>Heart Disease Prediction</vt:lpstr>
      <vt:lpstr>Parkinson’s Disease prediction</vt:lpstr>
      <vt:lpstr>Result and Discussion</vt:lpstr>
      <vt:lpstr>Conclusion</vt:lpstr>
      <vt:lpstr>Future Work</vt:lpstr>
      <vt:lpstr>Acknowledgement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 International Conference on Optimization Techniques in the Field of Engineering (ICOFE-2024)</dc:title>
  <dc:creator>Admin</dc:creator>
  <cp:lastModifiedBy>sabarivedhagiri</cp:lastModifiedBy>
  <cp:revision>16</cp:revision>
  <dcterms:created xsi:type="dcterms:W3CDTF">2024-12-08T04:41:58Z</dcterms:created>
  <dcterms:modified xsi:type="dcterms:W3CDTF">2024-12-08T04:41:58Z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C9BE1729FD8DD6C43CC81567DBD42D73_42</vt:lpwstr>
  </property>
  <property fmtid="{D5CDD505-2E9C-101B-9397-08002B2CF9AE}" pid="3" name="KSOProductBuildVer">
    <vt:lpwstr>1033-6.10.1.8197</vt:lpwstr>
  </property>
</Properties>
</file>